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2" r:id="rId9"/>
    <p:sldId id="269" r:id="rId10"/>
    <p:sldId id="270" r:id="rId11"/>
    <p:sldId id="271" r:id="rId12"/>
    <p:sldId id="272" r:id="rId13"/>
    <p:sldId id="263" r:id="rId14"/>
    <p:sldId id="273" r:id="rId15"/>
    <p:sldId id="264" r:id="rId16"/>
    <p:sldId id="274" r:id="rId17"/>
    <p:sldId id="275" r:id="rId18"/>
    <p:sldId id="277" r:id="rId19"/>
    <p:sldId id="276" r:id="rId20"/>
    <p:sldId id="260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4B868-C072-CA4E-B933-E1BA542C1F6B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F1F7C-FD86-E74B-B7DD-1F55C88E9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8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1F7C-FD86-E74B-B7DD-1F55C88E90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50C1-5F18-1D43-9BA1-612BC8979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EA773-20BE-6C45-B3B7-4E36A4ECE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FE0A5-017A-C54F-82D1-B7F998A0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ECBAB-F9CF-9443-A969-5BC2096A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2821A-5670-A145-8F50-78643FE9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4786-AA50-3A46-B6A8-7BEDEAA1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C3656-BCA8-5B47-B25F-5AB083672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D133-C213-1445-8F73-3DB7474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988C2-D6CF-8A4E-BC25-72751C9E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371A6-526E-5B4D-816E-F721AEE3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4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D366-2039-9443-963E-AE2EC7325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D1A63-E215-474E-9AAE-73411499C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A0A62-B59A-C849-9E9F-C467E5C1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C9B48-A716-8C43-96DE-02B43EE2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A5447-360A-9049-BFA4-541D00FD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9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A477-FB71-5F45-977B-BD9475AA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3AC7-E360-EA4B-87BC-97C2E3C83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AAF5-4840-8745-8D55-7DB2F0AF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247F-B241-4547-A483-4CC0E3E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E94C-46A7-0940-8CC9-77995D82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3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7EDD-3B0E-3244-8F2D-8E92927F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6D0A-5A61-504A-B4BA-994E3E94B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08D72-CE21-5F41-A35C-63226FEE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5F3D9-239C-3E46-AF78-5044C335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38F83-46BE-4340-BC0E-D3AFDB90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1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7135-DECA-F340-AEE7-B8C54EA8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0E5A4-FE71-F842-9509-F8CB6243F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5CCF4-79EE-D04A-933F-763DCC471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F3D9E-33C2-D34C-AD1A-1EE2D4C3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EC088-E4DA-CD4C-83EF-FCA7AAD3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BBD54-FD60-614F-AAE0-5074B356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3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2FA1-31A0-5D46-AE8F-A43E5D03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004C3-92B9-AF42-9592-EE5ABDB0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5A48A-89D2-D844-B4B9-6FA973267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DDBAB-4FDC-9047-90BA-0076C3BD9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65261-40E0-6B47-80FB-3257D49F3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2AA9D-8DBA-0040-BE15-EE5990B2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5C187-5CA4-3640-B315-BBB74584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93B51-A331-3B4C-96CB-C07A2370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4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BF96-1AE9-454D-9ED7-4035FB75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3C95C-76DD-8745-B4BD-25D1014D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415F0-6860-254B-BA39-9F16093C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5F68B-8869-194A-B1A3-4DCF5B6A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DB86B-1B3D-A942-B8B3-4E111430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4072E-BBD1-8F4B-B68F-6CA69BE7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D7F69-AD6D-0048-A56B-0E3BDAC0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6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9A43-BDC3-1F4B-B714-66837687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FBE2C-2809-8642-AC98-244A8CCA6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A26AE-5BC0-F84B-BA56-1CFF6E9FC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0A543-5E09-B048-9DDF-3495772D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4914A-B80A-5143-81BB-B737046D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643D4-2883-CB44-A0F5-C0F1D587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2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4D65-378A-A444-97D5-968DE3BF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412EE-181B-7C44-85B6-649AB4697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FC757-20BA-4A4F-8082-040BFF9BE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0209E-DFEE-914E-91F3-890C8D90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089CB-9274-DD49-84F0-E981DE0F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E6A68-3CFD-0A4D-8412-A4F29E8F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8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3DAF6-0AD4-5143-8E56-2B4C555A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16AFD-B6B1-C346-96B9-DA2C19A59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A577-1371-8742-A3DD-4293FD5E0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D99B7-CC2A-744A-AE67-BDC59CE65A4E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7DAF5-B6BD-E24D-8B6D-DDD4993CD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5A7A4-5CBD-944D-B654-CE73AA0B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28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C052-40E7-1B4A-9B3C-17D62305D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82" y="485050"/>
            <a:ext cx="10778836" cy="29924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C4A07"/>
                </a:solidFill>
              </a:rPr>
              <a:t>Climate </a:t>
            </a:r>
            <a:r>
              <a:rPr lang="en-US">
                <a:solidFill>
                  <a:srgbClr val="CC4A07"/>
                </a:solidFill>
              </a:rPr>
              <a:t>Change Research </a:t>
            </a:r>
            <a:r>
              <a:rPr lang="en-US" dirty="0">
                <a:solidFill>
                  <a:srgbClr val="CC4A07"/>
                </a:solidFill>
              </a:rPr>
              <a:t>at TTU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potential for collaborations to build a better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CCF58-4793-AF4D-8C14-A464E8931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683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C4A07"/>
                </a:solidFill>
              </a:rPr>
              <a:t>Nick Smith</a:t>
            </a:r>
          </a:p>
          <a:p>
            <a:r>
              <a:rPr lang="en-US" dirty="0">
                <a:solidFill>
                  <a:srgbClr val="CC4A07"/>
                </a:solidFill>
              </a:rPr>
              <a:t>Associate Professor, Biology</a:t>
            </a:r>
          </a:p>
          <a:p>
            <a:r>
              <a:rPr lang="en-US" dirty="0">
                <a:solidFill>
                  <a:srgbClr val="CC4A07"/>
                </a:solidFill>
              </a:rPr>
              <a:t>Director, TTU Climate Center</a:t>
            </a:r>
          </a:p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03B243-5463-9344-B837-DEBAD81E9EB4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86140D-6C3B-6641-AE15-57DEA3A1F16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DED7E0-6351-2647-B915-9DDC17B90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572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3C1-9301-234D-94D5-3CC433D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875F-8DD0-314B-BFD0-B6FF6263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4351338"/>
          </a:xfrm>
        </p:spPr>
        <p:txBody>
          <a:bodyPr/>
          <a:lstStyle/>
          <a:p>
            <a:r>
              <a:rPr lang="en-US" dirty="0"/>
              <a:t>Consortium institution of the South Central CASC (SC-CASC)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A178-0676-EC4B-9C06-056FDC701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0" t="56793" r="33135"/>
          <a:stretch/>
        </p:blipFill>
        <p:spPr>
          <a:xfrm>
            <a:off x="1596787" y="1482539"/>
            <a:ext cx="3466531" cy="49386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1FE1E67-B520-B247-B2B1-0B793FB76DA9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BFDCFC-CF89-1744-BE61-AE9CFDF1C1C1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A2383F-84C3-D543-88DD-C8263D98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E6AC68E-2B65-D245-B247-2FBA0EAA552E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0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3C1-9301-234D-94D5-3CC433D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875F-8DD0-314B-BFD0-B6FF6263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29812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SC-CASC: </a:t>
            </a:r>
          </a:p>
          <a:p>
            <a:pPr lvl="1"/>
            <a:r>
              <a:rPr lang="en-US" sz="2200" dirty="0">
                <a:solidFill>
                  <a:srgbClr val="CC4A07"/>
                </a:solidFill>
              </a:rPr>
              <a:t>Provide decision makers </a:t>
            </a:r>
            <a:r>
              <a:rPr lang="en-US" sz="2200" dirty="0"/>
              <a:t>with the science, tools, and information they need to address the impacts of climate variability and change </a:t>
            </a:r>
          </a:p>
          <a:p>
            <a:pPr lvl="1"/>
            <a:r>
              <a:rPr lang="en-US" sz="2200" dirty="0">
                <a:solidFill>
                  <a:srgbClr val="CC4A07"/>
                </a:solidFill>
              </a:rPr>
              <a:t>Transform how climate science is conducted </a:t>
            </a:r>
            <a:r>
              <a:rPr lang="en-US" sz="2200" dirty="0"/>
              <a:t>and applied in the south-central US</a:t>
            </a:r>
          </a:p>
          <a:p>
            <a:pPr lvl="1"/>
            <a:r>
              <a:rPr lang="en-US" sz="2200" dirty="0">
                <a:solidFill>
                  <a:srgbClr val="CC4A07"/>
                </a:solidFill>
              </a:rPr>
              <a:t>Support big thinking</a:t>
            </a:r>
            <a:r>
              <a:rPr lang="en-US" sz="2200" dirty="0"/>
              <a:t>, including multi-institutional and stakeholder-driven approaches to assessing the impact of climate on natural and cultural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A178-0676-EC4B-9C06-056FDC701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30" t="56793" r="33135"/>
          <a:stretch/>
        </p:blipFill>
        <p:spPr>
          <a:xfrm>
            <a:off x="1596787" y="1482539"/>
            <a:ext cx="3466531" cy="49386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1FE1E67-B520-B247-B2B1-0B793FB76DA9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BFDCFC-CF89-1744-BE61-AE9CFDF1C1C1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A2383F-84C3-D543-88DD-C8263D98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E6AC68E-2B65-D245-B247-2FBA0EAA552E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3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C3C1-AAE9-3A48-A1D9-38EA8F8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Who we 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DACE-CD54-DA41-9F3E-FA02D917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699" cy="4351338"/>
          </a:xfrm>
        </p:spPr>
        <p:txBody>
          <a:bodyPr/>
          <a:lstStyle/>
          <a:p>
            <a:r>
              <a:rPr lang="en-US" dirty="0"/>
              <a:t>&gt;100 active members</a:t>
            </a:r>
          </a:p>
          <a:p>
            <a:pPr lvl="1"/>
            <a:r>
              <a:rPr lang="en-US" dirty="0"/>
              <a:t>Mostly faculty</a:t>
            </a:r>
          </a:p>
          <a:p>
            <a:pPr lvl="1"/>
            <a:r>
              <a:rPr lang="en-US" dirty="0"/>
              <a:t>Students and postdocs</a:t>
            </a:r>
          </a:p>
          <a:p>
            <a:r>
              <a:rPr lang="en-US" dirty="0"/>
              <a:t>12 TTU Colleges</a:t>
            </a:r>
          </a:p>
          <a:p>
            <a:r>
              <a:rPr lang="en-US" dirty="0"/>
              <a:t>36 TTU Departments</a:t>
            </a:r>
          </a:p>
          <a:p>
            <a:r>
              <a:rPr lang="en-US" dirty="0"/>
              <a:t>Open to anyone interested in, passionate about, or doing climate-related 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0FCB-A4B4-AF4F-9514-14562ACB29E5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57E01C-3ACE-844B-9B1A-B2ACFCE23B8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5BEA3-B4AE-B44F-B323-FBD8F63A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98AB60-24F5-EB43-B928-F9020F623176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5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0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C3C1-AAE9-3A48-A1D9-38EA8F8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What we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DACE-CD54-DA41-9F3E-FA02D917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699" cy="4351338"/>
          </a:xfrm>
        </p:spPr>
        <p:txBody>
          <a:bodyPr/>
          <a:lstStyle/>
          <a:p>
            <a:r>
              <a:rPr lang="en-US" dirty="0"/>
              <a:t>Serve as regional hub for climate change</a:t>
            </a:r>
          </a:p>
          <a:p>
            <a:r>
              <a:rPr lang="en-US" dirty="0"/>
              <a:t>Work with community members and stakeholders</a:t>
            </a:r>
          </a:p>
          <a:p>
            <a:r>
              <a:rPr lang="en-US" dirty="0"/>
              <a:t>All areas of research that intersect with climate</a:t>
            </a:r>
          </a:p>
          <a:p>
            <a:r>
              <a:rPr lang="en-US" dirty="0"/>
              <a:t>Monthly research and outreach meetings</a:t>
            </a:r>
          </a:p>
          <a:p>
            <a:r>
              <a:rPr lang="en-US" dirty="0"/>
              <a:t>Events</a:t>
            </a:r>
          </a:p>
          <a:p>
            <a:pPr lvl="1"/>
            <a:r>
              <a:rPr lang="en-US" dirty="0"/>
              <a:t>Informational events on and off campus</a:t>
            </a:r>
          </a:p>
          <a:p>
            <a:pPr lvl="1"/>
            <a:r>
              <a:rPr lang="en-US" dirty="0"/>
              <a:t>Science by the Glass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0FCB-A4B4-AF4F-9514-14562ACB29E5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57E01C-3ACE-844B-9B1A-B2ACFCE23B8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5BEA3-B4AE-B44F-B323-FBD8F63A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98AB60-24F5-EB43-B928-F9020F623176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75665C-47D2-1C4C-A30F-435CA67A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62226"/>
            <a:ext cx="2735088" cy="17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1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87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C3C1-AAE9-3A48-A1D9-38EA8F8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Where we are going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DACE-CD54-DA41-9F3E-FA02D917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8609"/>
            <a:ext cx="8619699" cy="3488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u="sng" dirty="0"/>
              <a:t>Goal</a:t>
            </a:r>
            <a:r>
              <a:rPr lang="en-US" sz="5400" dirty="0"/>
              <a:t>: bolster climate-related </a:t>
            </a:r>
            <a:r>
              <a:rPr lang="en-US" sz="5400" dirty="0">
                <a:solidFill>
                  <a:srgbClr val="CC4A07"/>
                </a:solidFill>
              </a:rPr>
              <a:t>research</a:t>
            </a:r>
            <a:r>
              <a:rPr lang="en-US" sz="5400" dirty="0"/>
              <a:t> and </a:t>
            </a:r>
            <a:r>
              <a:rPr lang="en-US" sz="5400" dirty="0">
                <a:solidFill>
                  <a:srgbClr val="CC4A07"/>
                </a:solidFill>
              </a:rPr>
              <a:t>outreach</a:t>
            </a:r>
            <a:r>
              <a:rPr lang="en-US" sz="5400" dirty="0"/>
              <a:t> at TTU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0FCB-A4B4-AF4F-9514-14562ACB29E5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57E01C-3ACE-844B-9B1A-B2ACFCE23B8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5BEA3-B4AE-B44F-B323-FBD8F63A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98AB60-24F5-EB43-B928-F9020F623176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2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C3C1-AAE9-3A48-A1D9-38EA8F8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Where we are going (research)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0FCB-A4B4-AF4F-9514-14562ACB29E5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57E01C-3ACE-844B-9B1A-B2ACFCE23B8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5BEA3-B4AE-B44F-B323-FBD8F63A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98AB60-24F5-EB43-B928-F9020F623176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D43C3F-43CB-8C48-B99E-A8D14E97B2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6196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Fostering interdisciplinary collaborations</a:t>
            </a:r>
          </a:p>
          <a:p>
            <a:pPr lvl="1"/>
            <a:r>
              <a:rPr lang="en-US"/>
              <a:t>Physical climate science (ala IPCC WG1)</a:t>
            </a:r>
          </a:p>
          <a:p>
            <a:pPr lvl="1"/>
            <a:r>
              <a:rPr lang="en-US"/>
              <a:t>Climate impacts (ala IPCC WG2)</a:t>
            </a:r>
          </a:p>
          <a:p>
            <a:pPr lvl="1"/>
            <a:r>
              <a:rPr lang="en-US"/>
              <a:t>Climate mitigation and adaptation (ala IPCC WG3)</a:t>
            </a:r>
          </a:p>
          <a:p>
            <a:r>
              <a:rPr lang="en-US"/>
              <a:t>Engaging with stakeholders</a:t>
            </a:r>
          </a:p>
          <a:p>
            <a:r>
              <a:rPr lang="en-US"/>
              <a:t>Promoting research</a:t>
            </a:r>
          </a:p>
          <a:p>
            <a:pPr lvl="1"/>
            <a:r>
              <a:rPr lang="en-US"/>
              <a:t>Climate research symposium (AY 2024-25)</a:t>
            </a:r>
          </a:p>
          <a:p>
            <a:r>
              <a:rPr lang="en-US"/>
              <a:t>Enhancing student education</a:t>
            </a:r>
          </a:p>
          <a:p>
            <a:pPr lvl="1"/>
            <a:r>
              <a:rPr lang="en-US"/>
              <a:t>Travel grants</a:t>
            </a:r>
          </a:p>
          <a:p>
            <a:pPr lvl="1"/>
            <a:r>
              <a:rPr lang="en-US"/>
              <a:t>Research scholarships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68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C3C1-AAE9-3A48-A1D9-38EA8F8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Where we are going (research)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DACE-CD54-DA41-9F3E-FA02D917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6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Foster interdisciplinary collaborations</a:t>
            </a:r>
          </a:p>
          <a:p>
            <a:pPr lvl="1"/>
            <a:r>
              <a:rPr lang="en-US" dirty="0"/>
              <a:t>Physical climate science (ala IPCC WG1)</a:t>
            </a:r>
          </a:p>
          <a:p>
            <a:pPr lvl="1"/>
            <a:r>
              <a:rPr lang="en-US" dirty="0"/>
              <a:t>Climate impacts (ala IPCC WG2)</a:t>
            </a:r>
          </a:p>
          <a:p>
            <a:pPr lvl="1"/>
            <a:r>
              <a:rPr lang="en-US" dirty="0"/>
              <a:t>Climate mitigation and adaptation (ala IPCC WG3)</a:t>
            </a:r>
          </a:p>
          <a:p>
            <a:r>
              <a:rPr lang="en-US" dirty="0"/>
              <a:t>Engage with stakeholders</a:t>
            </a:r>
          </a:p>
          <a:p>
            <a:r>
              <a:rPr lang="en-US" dirty="0"/>
              <a:t>Promoting research</a:t>
            </a:r>
          </a:p>
          <a:p>
            <a:pPr lvl="1"/>
            <a:r>
              <a:rPr lang="en-US" dirty="0"/>
              <a:t>Climate research symposium (AY 2024-25)</a:t>
            </a:r>
          </a:p>
          <a:p>
            <a:r>
              <a:rPr lang="en-US" dirty="0"/>
              <a:t>Enhancing student education</a:t>
            </a:r>
          </a:p>
          <a:p>
            <a:pPr lvl="1"/>
            <a:r>
              <a:rPr lang="en-US" dirty="0"/>
              <a:t>Travel grants</a:t>
            </a:r>
          </a:p>
          <a:p>
            <a:pPr lvl="1"/>
            <a:r>
              <a:rPr lang="en-US" dirty="0"/>
              <a:t>Research scholarships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0FCB-A4B4-AF4F-9514-14562ACB29E5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57E01C-3ACE-844B-9B1A-B2ACFCE23B8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5BEA3-B4AE-B44F-B323-FBD8F63A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98AB60-24F5-EB43-B928-F9020F623176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0C15E-2C1A-1E48-8679-C3C853BB4388}"/>
              </a:ext>
            </a:extLst>
          </p:cNvPr>
          <p:cNvSpPr txBox="1"/>
          <p:nvPr/>
        </p:nvSpPr>
        <p:spPr>
          <a:xfrm>
            <a:off x="8104804" y="1530932"/>
            <a:ext cx="3546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Would love to see us expand our scope and develop more international projects!</a:t>
            </a:r>
          </a:p>
        </p:txBody>
      </p:sp>
    </p:spTree>
    <p:extLst>
      <p:ext uri="{BB962C8B-B14F-4D97-AF65-F5344CB8AC3E}">
        <p14:creationId xmlns:p14="http://schemas.microsoft.com/office/powerpoint/2010/main" val="1999081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C3C1-AAE9-3A48-A1D9-38EA8F8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Where we are going (outreach)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DACE-CD54-DA41-9F3E-FA02D917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699" cy="4351338"/>
          </a:xfrm>
        </p:spPr>
        <p:txBody>
          <a:bodyPr/>
          <a:lstStyle/>
          <a:p>
            <a:r>
              <a:rPr lang="en-US" dirty="0"/>
              <a:t>Continue ongoing outreach activities</a:t>
            </a:r>
          </a:p>
          <a:p>
            <a:pPr lvl="1"/>
            <a:r>
              <a:rPr lang="en-US" dirty="0"/>
              <a:t>Science by the Glass</a:t>
            </a:r>
          </a:p>
          <a:p>
            <a:pPr lvl="1"/>
            <a:r>
              <a:rPr lang="en-US" dirty="0"/>
              <a:t>Tabling events</a:t>
            </a:r>
          </a:p>
          <a:p>
            <a:r>
              <a:rPr lang="en-US" dirty="0"/>
              <a:t>Engage more with students</a:t>
            </a:r>
          </a:p>
          <a:p>
            <a:pPr lvl="1"/>
            <a:r>
              <a:rPr lang="en-US" dirty="0"/>
              <a:t>Sponsored events</a:t>
            </a:r>
          </a:p>
          <a:p>
            <a:pPr lvl="1"/>
            <a:r>
              <a:rPr lang="en-US" dirty="0"/>
              <a:t>Research integration opportunities</a:t>
            </a:r>
          </a:p>
          <a:p>
            <a:r>
              <a:rPr lang="en-US" dirty="0"/>
              <a:t>Engage more with local, state, national, and international communities</a:t>
            </a:r>
          </a:p>
          <a:p>
            <a:pPr lvl="1"/>
            <a:r>
              <a:rPr lang="en-US" dirty="0"/>
              <a:t>Social media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0FCB-A4B4-AF4F-9514-14562ACB29E5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57E01C-3ACE-844B-9B1A-B2ACFCE23B8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5BEA3-B4AE-B44F-B323-FBD8F63A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98AB60-24F5-EB43-B928-F9020F623176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8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Where we are going</a:t>
            </a:r>
          </a:p>
          <a:p>
            <a:r>
              <a:rPr lang="en-US" sz="4000" dirty="0"/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353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TTU Climate Center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Where we are going</a:t>
            </a:r>
          </a:p>
          <a:p>
            <a:r>
              <a:rPr lang="en-US" sz="4000" dirty="0"/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5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7C2112-1753-C148-AC38-F885ACB20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5"/>
            <a:ext cx="8206854" cy="5827436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CFD7BBC3-1F11-C94C-AA00-F21BBF52B434}"/>
              </a:ext>
            </a:extLst>
          </p:cNvPr>
          <p:cNvSpPr/>
          <p:nvPr/>
        </p:nvSpPr>
        <p:spPr>
          <a:xfrm>
            <a:off x="7318070" y="1976718"/>
            <a:ext cx="2677570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Let’s chat!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866165-F21B-8E40-A16A-87DD031D6262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8A1956-0DFB-B048-B591-8033BB386C58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DF3BB5-EB60-4B40-A50A-74FBB5382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6A6B01-1354-3640-99CD-A95EC723AF52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CDED0-2D29-8843-BECB-F8D105B2D6B9}"/>
              </a:ext>
            </a:extLst>
          </p:cNvPr>
          <p:cNvSpPr txBox="1"/>
          <p:nvPr/>
        </p:nvSpPr>
        <p:spPr>
          <a:xfrm>
            <a:off x="1665030" y="401480"/>
            <a:ext cx="6541984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/seminar/2024_cars</a:t>
            </a:r>
          </a:p>
        </p:txBody>
      </p:sp>
    </p:spTree>
    <p:extLst>
      <p:ext uri="{BB962C8B-B14F-4D97-AF65-F5344CB8AC3E}">
        <p14:creationId xmlns:p14="http://schemas.microsoft.com/office/powerpoint/2010/main" val="220107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Brief introduction to me and my background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TTU Climate Center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3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825F-CD2A-0A47-B62F-EEC20C40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Nick’s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2D0B-BB18-3B41-9D9C-086335E8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from Purdue University in Biology (2016)</a:t>
            </a:r>
          </a:p>
          <a:p>
            <a:r>
              <a:rPr lang="en-US" dirty="0"/>
              <a:t>Postdoctoral training at Lawrence Berkeley National Lab (2017)</a:t>
            </a:r>
          </a:p>
          <a:p>
            <a:r>
              <a:rPr lang="en-US" dirty="0"/>
              <a:t>Tenure track at TTU in Biology since 2017</a:t>
            </a:r>
          </a:p>
          <a:p>
            <a:r>
              <a:rPr lang="en-US" dirty="0"/>
              <a:t>Appointed Climate Center Director in 2024</a:t>
            </a:r>
          </a:p>
          <a:p>
            <a:r>
              <a:rPr lang="en-US" dirty="0"/>
              <a:t>Expertise</a:t>
            </a:r>
          </a:p>
          <a:p>
            <a:pPr lvl="1"/>
            <a:r>
              <a:rPr lang="en-US" dirty="0"/>
              <a:t>Plant ecophysiology</a:t>
            </a:r>
          </a:p>
          <a:p>
            <a:pPr lvl="1"/>
            <a:r>
              <a:rPr lang="en-US" dirty="0"/>
              <a:t>Terrestrial ecosystem ecology</a:t>
            </a:r>
          </a:p>
          <a:p>
            <a:pPr lvl="1"/>
            <a:r>
              <a:rPr lang="en-US" dirty="0"/>
              <a:t>Biosphere-atmosphere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F856F-5B22-3141-84AA-5613BF2069D7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193377-030D-474C-9FB0-22BFFA3578EB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857642-2D35-614A-93BC-0326725D6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9C4A5E-32A0-C04B-9508-7192865B6D60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4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0715-0CC1-5F41-BFE7-4299FA39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PhUnFETTy</a:t>
            </a:r>
            <a:r>
              <a:rPr lang="en-US" dirty="0"/>
              <a:t> Lab: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D042-BA7F-724F-BC68-22B152291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PHysiology</a:t>
            </a:r>
            <a:r>
              <a:rPr lang="en-US" sz="2400" dirty="0"/>
              <a:t> for </a:t>
            </a:r>
            <a:r>
              <a:rPr lang="en-US" sz="2400" dirty="0" err="1"/>
              <a:t>UNderstanding</a:t>
            </a:r>
            <a:r>
              <a:rPr lang="en-US" sz="2400" dirty="0"/>
              <a:t> the Functioning of Ecosystems at TTU</a:t>
            </a:r>
          </a:p>
          <a:p>
            <a:r>
              <a:rPr lang="en-US" sz="2400" dirty="0"/>
              <a:t>Feedbacks between global change, plants, and ecosystem services</a:t>
            </a:r>
          </a:p>
          <a:p>
            <a:pPr lvl="1"/>
            <a:r>
              <a:rPr lang="en-US" sz="2000" dirty="0"/>
              <a:t>Focus on plant physiology: what do plants do and does it matter?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F72B7-8C68-D54B-9C21-8B97E5CD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19042"/>
            <a:ext cx="2559133" cy="167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F7FCC-2FFA-F24D-83A4-098661D4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40" y="3362489"/>
            <a:ext cx="1637815" cy="2183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BB9C4-90F0-FD44-B980-1C161487E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583" y="3283609"/>
            <a:ext cx="2641600" cy="198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C58B1-FA6A-A046-9A22-95401A16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039" y="3418546"/>
            <a:ext cx="2456873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33CDC-A356-6D46-ABE7-56E20DD53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549" y="2372848"/>
            <a:ext cx="1563255" cy="19792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1C0862-4D90-0D46-B988-0C13E3ED4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374" y="4696437"/>
            <a:ext cx="2163615" cy="2161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9D2E58-1BE2-BF40-8F10-289CFD7CE7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239"/>
          <a:stretch/>
        </p:blipFill>
        <p:spPr>
          <a:xfrm>
            <a:off x="4656611" y="3598486"/>
            <a:ext cx="1515029" cy="1550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0E10D2-8DCD-B542-BAF8-0E849F6C2F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4125" y="5045287"/>
            <a:ext cx="1745818" cy="1745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A54CA4-9F89-EE4F-A7C2-1E074596E5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847" y="5326345"/>
            <a:ext cx="1151377" cy="15351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AFA543-6A7F-9043-8264-1845453CC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4275" y="5088002"/>
            <a:ext cx="2281466" cy="171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65193F-B9E6-E247-A291-B276FF643C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7976" y="101601"/>
            <a:ext cx="1724024" cy="17240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FC292B3-65FF-064E-AE10-A45042B9291F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8F0D62-8122-D14E-A6BA-9D0CF3D15407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C6B1E3-19AA-424A-B050-47C52571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E044B23-EAFC-C843-B673-65267DBC990B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5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D34A3-5AE6-734C-82EC-73E8FF78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PhUnFETTy</a:t>
            </a:r>
            <a:r>
              <a:rPr lang="en-US" dirty="0"/>
              <a:t> Lab: current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EB3D-A738-9A45-821D-0042B7A6E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C4A07"/>
                </a:solidFill>
              </a:rPr>
              <a:t>LEMONTREE: Land Ecosystem Models based On New Theory, </a:t>
            </a:r>
            <a:r>
              <a:rPr lang="en-US" dirty="0" err="1">
                <a:solidFill>
                  <a:srgbClr val="CC4A07"/>
                </a:solidFill>
              </a:rPr>
              <a:t>obseRvations</a:t>
            </a:r>
            <a:r>
              <a:rPr lang="en-US" dirty="0">
                <a:solidFill>
                  <a:srgbClr val="CC4A07"/>
                </a:solidFill>
              </a:rPr>
              <a:t>, and </a:t>
            </a:r>
            <a:r>
              <a:rPr lang="en-US" dirty="0" err="1">
                <a:solidFill>
                  <a:srgbClr val="CC4A07"/>
                </a:solidFill>
              </a:rPr>
              <a:t>ExperimEnts</a:t>
            </a:r>
            <a:endParaRPr lang="en-US" dirty="0">
              <a:solidFill>
                <a:srgbClr val="CC4A07"/>
              </a:solidFill>
            </a:endParaRPr>
          </a:p>
          <a:p>
            <a:pPr lvl="1"/>
            <a:r>
              <a:rPr lang="en-US" u="sng" dirty="0"/>
              <a:t>Funding</a:t>
            </a:r>
            <a:r>
              <a:rPr lang="en-US" dirty="0"/>
              <a:t>: Schmidt Futures, $10 million/$800k to TTU (2020-2025)</a:t>
            </a:r>
          </a:p>
          <a:p>
            <a:pPr lvl="1"/>
            <a:r>
              <a:rPr lang="en-US" u="sng" dirty="0"/>
              <a:t>Goal</a:t>
            </a:r>
            <a:r>
              <a:rPr lang="en-US" dirty="0"/>
              <a:t>: develop a terrestrial biosphere model from first principles</a:t>
            </a:r>
          </a:p>
          <a:p>
            <a:r>
              <a:rPr lang="en-US" dirty="0">
                <a:solidFill>
                  <a:srgbClr val="CC4A07"/>
                </a:solidFill>
              </a:rPr>
              <a:t>Improving understanding and prediction of photosynthetic acclimation to global change</a:t>
            </a:r>
          </a:p>
          <a:p>
            <a:pPr lvl="1"/>
            <a:r>
              <a:rPr lang="en-US" u="sng" dirty="0"/>
              <a:t>Funding</a:t>
            </a:r>
            <a:r>
              <a:rPr lang="en-US" dirty="0"/>
              <a:t>: US Natl. Science Foundation, $1.1 million/100% TTU (2021-2026)</a:t>
            </a:r>
          </a:p>
          <a:p>
            <a:pPr lvl="1"/>
            <a:r>
              <a:rPr lang="en-US" u="sng" dirty="0"/>
              <a:t>Goal</a:t>
            </a:r>
            <a:r>
              <a:rPr lang="en-US" dirty="0"/>
              <a:t>: improve understanding and ability to predict photosynthesis</a:t>
            </a:r>
          </a:p>
          <a:p>
            <a:r>
              <a:rPr lang="en-US" dirty="0">
                <a:solidFill>
                  <a:srgbClr val="CC4A07"/>
                </a:solidFill>
              </a:rPr>
              <a:t>Defining the mechanisms and consequences of mutualism reorganization in the Anthropocene</a:t>
            </a:r>
          </a:p>
          <a:p>
            <a:pPr lvl="1"/>
            <a:r>
              <a:rPr lang="en-US" u="sng" dirty="0"/>
              <a:t>Funding</a:t>
            </a:r>
            <a:r>
              <a:rPr lang="en-US" dirty="0"/>
              <a:t>: US Natl. Science Foundation, $3.6 million/$1.2 million to TTU (2022-2027)</a:t>
            </a:r>
          </a:p>
          <a:p>
            <a:pPr lvl="1"/>
            <a:r>
              <a:rPr lang="en-US" u="sng" dirty="0"/>
              <a:t>Goal</a:t>
            </a:r>
            <a:r>
              <a:rPr lang="en-US" dirty="0"/>
              <a:t>: understand mechanisms underlying plant species invasion</a:t>
            </a:r>
          </a:p>
        </p:txBody>
      </p:sp>
    </p:spTree>
    <p:extLst>
      <p:ext uri="{BB962C8B-B14F-4D97-AF65-F5344CB8AC3E}">
        <p14:creationId xmlns:p14="http://schemas.microsoft.com/office/powerpoint/2010/main" val="375029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6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3C1-9301-234D-94D5-3CC433D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875F-8DD0-314B-BFD0-B6FF6263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4351338"/>
          </a:xfrm>
        </p:spPr>
        <p:txBody>
          <a:bodyPr/>
          <a:lstStyle/>
          <a:p>
            <a:r>
              <a:rPr lang="en-US" dirty="0"/>
              <a:t>Member of USGS-funded Climate Adaptation Science Centers (CASCs)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A178-0676-EC4B-9C06-056FDC701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66"/>
          <a:stretch/>
        </p:blipFill>
        <p:spPr>
          <a:xfrm>
            <a:off x="0" y="1690688"/>
            <a:ext cx="6096000" cy="49051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1FE1E67-B520-B247-B2B1-0B793FB76DA9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BFDCFC-CF89-1744-BE61-AE9CFDF1C1C1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A2383F-84C3-D543-88DD-C8263D98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E6AC68E-2B65-D245-B247-2FBA0EAA552E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0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5842</TotalTime>
  <Words>959</Words>
  <Application>Microsoft Macintosh PowerPoint</Application>
  <PresentationFormat>Widescreen</PresentationFormat>
  <Paragraphs>178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Office Theme</vt:lpstr>
      <vt:lpstr>Climate Change Research at TTU: potential for collaborations to build a better future</vt:lpstr>
      <vt:lpstr>Outline</vt:lpstr>
      <vt:lpstr>Outline</vt:lpstr>
      <vt:lpstr>Nick’s background</vt:lpstr>
      <vt:lpstr>PhUnFETTy Lab: overview</vt:lpstr>
      <vt:lpstr>PhUnFETTy Lab: current projects</vt:lpstr>
      <vt:lpstr>Outline</vt:lpstr>
      <vt:lpstr>Outline</vt:lpstr>
      <vt:lpstr>TTU Climate Center: Who we are</vt:lpstr>
      <vt:lpstr>TTU Climate Center: Who we are</vt:lpstr>
      <vt:lpstr>TTU Climate Center: Who we are</vt:lpstr>
      <vt:lpstr>TTU Climate Center: Who we are</vt:lpstr>
      <vt:lpstr>Outline</vt:lpstr>
      <vt:lpstr>TTU Climate Center: What we do</vt:lpstr>
      <vt:lpstr>Outline</vt:lpstr>
      <vt:lpstr>TTU Climate Center: Where we are going</vt:lpstr>
      <vt:lpstr>TTU Climate Center: Where we are going (research)</vt:lpstr>
      <vt:lpstr>TTU Climate Center: Where we are going (research)</vt:lpstr>
      <vt:lpstr>TTU Climate Center: Where we are going (outreach)</vt:lpstr>
      <vt:lpstr>Outline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33</cp:revision>
  <dcterms:created xsi:type="dcterms:W3CDTF">2024-04-26T14:13:11Z</dcterms:created>
  <dcterms:modified xsi:type="dcterms:W3CDTF">2024-05-02T17:25:39Z</dcterms:modified>
</cp:coreProperties>
</file>